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9" r:id="rId11"/>
    <p:sldId id="270" r:id="rId12"/>
    <p:sldId id="271" r:id="rId13"/>
    <p:sldId id="272" r:id="rId14"/>
    <p:sldId id="273" r:id="rId15"/>
    <p:sldId id="267" r:id="rId16"/>
    <p:sldId id="268" r:id="rId17"/>
    <p:sldId id="275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65" r:id="rId26"/>
    <p:sldId id="26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  <a:srgbClr val="F4623A"/>
    <a:srgbClr val="71280B"/>
    <a:srgbClr val="29E33B"/>
    <a:srgbClr val="669900"/>
    <a:srgbClr val="FBEFF0"/>
    <a:srgbClr val="FAE6E8"/>
    <a:srgbClr val="F8DCDF"/>
    <a:srgbClr val="1A4E20"/>
    <a:srgbClr val="012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9FBB31C-B718-4DA0-A0EF-25326AB255EC}" type="datetimeFigureOut">
              <a:rPr lang="tr-TR" smtClean="0"/>
              <a:t>06.12.2016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899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B31C-B718-4DA0-A0EF-25326AB255EC}" type="datetimeFigureOut">
              <a:rPr lang="tr-TR" smtClean="0"/>
              <a:t>06.12.2016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75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9FBB31C-B718-4DA0-A0EF-25326AB255EC}" type="datetimeFigureOut">
              <a:rPr lang="tr-TR" smtClean="0"/>
              <a:t>06.12.2016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53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9FBB31C-B718-4DA0-A0EF-25326AB255EC}" type="datetimeFigureOut">
              <a:rPr lang="tr-TR" smtClean="0"/>
              <a:t>06.12.2016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305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9FBB31C-B718-4DA0-A0EF-25326AB255EC}" type="datetimeFigureOut">
              <a:rPr lang="tr-TR" smtClean="0"/>
              <a:t>06.12.2016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834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B31C-B718-4DA0-A0EF-25326AB255EC}" type="datetimeFigureOut">
              <a:rPr lang="tr-TR" smtClean="0"/>
              <a:t>06.12.2016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6659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B31C-B718-4DA0-A0EF-25326AB255EC}" type="datetimeFigureOut">
              <a:rPr lang="tr-TR" smtClean="0"/>
              <a:t>06.12.2016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9174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B31C-B718-4DA0-A0EF-25326AB255EC}" type="datetimeFigureOut">
              <a:rPr lang="tr-TR" smtClean="0"/>
              <a:t>06.12.2016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983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9FBB31C-B718-4DA0-A0EF-25326AB255EC}" type="datetimeFigureOut">
              <a:rPr lang="tr-TR" smtClean="0"/>
              <a:t>06.12.2016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0490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B31C-B718-4DA0-A0EF-25326AB255EC}" type="datetimeFigureOut">
              <a:rPr lang="tr-TR" smtClean="0"/>
              <a:t>06.12.2016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669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9FBB31C-B718-4DA0-A0EF-25326AB255EC}" type="datetimeFigureOut">
              <a:rPr lang="tr-TR" smtClean="0"/>
              <a:t>06.12.2016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046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B31C-B718-4DA0-A0EF-25326AB255EC}" type="datetimeFigureOut">
              <a:rPr lang="tr-TR" smtClean="0"/>
              <a:t>06.12.2016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626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B31C-B718-4DA0-A0EF-25326AB255EC}" type="datetimeFigureOut">
              <a:rPr lang="tr-TR" smtClean="0"/>
              <a:t>06.12.2016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988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B31C-B718-4DA0-A0EF-25326AB255EC}" type="datetimeFigureOut">
              <a:rPr lang="tr-TR" smtClean="0"/>
              <a:t>06.12.2016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286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B31C-B718-4DA0-A0EF-25326AB255EC}" type="datetimeFigureOut">
              <a:rPr lang="tr-TR" smtClean="0"/>
              <a:t>06.12.2016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38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B31C-B718-4DA0-A0EF-25326AB255EC}" type="datetimeFigureOut">
              <a:rPr lang="tr-TR" smtClean="0"/>
              <a:t>06.12.2016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604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B31C-B718-4DA0-A0EF-25326AB255EC}" type="datetimeFigureOut">
              <a:rPr lang="tr-TR" smtClean="0"/>
              <a:t>06.12.2016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621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BB31C-B718-4DA0-A0EF-25326AB255EC}" type="datetimeFigureOut">
              <a:rPr lang="tr-TR" smtClean="0"/>
              <a:t>06.12.2016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B6D6E-B0FC-4F36-96F9-52F6E5846D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6969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  <p:sldLayoutId id="214748382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09/TPDS.2015.242149" TargetMode="External"/><Relationship Id="rId2" Type="http://schemas.openxmlformats.org/officeDocument/2006/relationships/hyperlink" Target="http://dl.acm.org/citation.cfm?id=1855711.18557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oad.wikimedia.org/wikipedia/commons/d/d5/Hill_Climbing_with_Simulated_Annealing.gif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87" y="1317630"/>
            <a:ext cx="11896725" cy="1825096"/>
          </a:xfrm>
        </p:spPr>
        <p:txBody>
          <a:bodyPr>
            <a:noAutofit/>
          </a:bodyPr>
          <a:lstStyle/>
          <a:p>
            <a:r>
              <a:rPr lang="en-US" sz="4400" dirty="0"/>
              <a:t>			        </a:t>
            </a:r>
            <a:r>
              <a:rPr lang="en-US" sz="4800" b="1" dirty="0">
                <a:solidFill>
                  <a:srgbClr val="00B050"/>
                </a:solidFill>
              </a:rPr>
              <a:t>Green </a:t>
            </a:r>
            <a:r>
              <a:rPr lang="en-US" sz="4800" b="1" dirty="0" err="1">
                <a:solidFill>
                  <a:srgbClr val="00B050"/>
                </a:solidFill>
              </a:rPr>
              <a:t>SDn</a:t>
            </a:r>
            <a:r>
              <a:rPr lang="en-US" sz="4800" dirty="0">
                <a:solidFill>
                  <a:srgbClr val="00B050"/>
                </a:solidFill>
              </a:rPr>
              <a:t>: </a:t>
            </a:r>
            <a:br>
              <a:rPr lang="en-US" sz="4400" dirty="0">
                <a:solidFill>
                  <a:srgbClr val="00B050"/>
                </a:solidFill>
              </a:rPr>
            </a:br>
            <a:r>
              <a:rPr lang="en-US" sz="4400" dirty="0">
                <a:solidFill>
                  <a:srgbClr val="00B050"/>
                </a:solidFill>
              </a:rPr>
              <a:t>AN approach for power optimization</a:t>
            </a:r>
            <a:endParaRPr lang="tr-TR" sz="4400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182290"/>
            <a:ext cx="3057525" cy="17587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48146" y="514839"/>
            <a:ext cx="4475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9900"/>
                </a:solidFill>
              </a:rPr>
              <a:t>G</a:t>
            </a:r>
            <a:r>
              <a:rPr lang="tr-TR" sz="2400" b="1" dirty="0">
                <a:solidFill>
                  <a:srgbClr val="FF9900"/>
                </a:solidFill>
              </a:rPr>
              <a:t>ökcan Çantalı</a:t>
            </a:r>
            <a:r>
              <a:rPr lang="en-US" sz="2400" b="1" dirty="0">
                <a:solidFill>
                  <a:srgbClr val="FF9900"/>
                </a:solidFill>
              </a:rPr>
              <a:t>, 06.12.2016</a:t>
            </a:r>
            <a:endParaRPr lang="tr-TR" sz="2400" b="1" dirty="0">
              <a:solidFill>
                <a:srgbClr val="FF99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1" y="3182289"/>
            <a:ext cx="3000374" cy="175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0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345" y="676450"/>
            <a:ext cx="8610600" cy="1293028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System parameters</a:t>
            </a:r>
            <a:endParaRPr lang="tr-TR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791307" y="2282483"/>
                <a:ext cx="9249507" cy="40241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</a:t>
                </a:r>
                <a:r>
                  <a:rPr lang="en-US" baseline="-25000" dirty="0"/>
                  <a:t>0</a:t>
                </a:r>
                <a:r>
                  <a:rPr lang="en-US" dirty="0"/>
                  <a:t>: The initial temperature of the Simulated Annealing Algorithm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 The cooling rate of the Simulated Annealing Algorithm</a:t>
                </a:r>
              </a:p>
              <a:p>
                <a:endParaRPr lang="en-US" dirty="0"/>
              </a:p>
              <a:p>
                <a:r>
                  <a:rPr lang="en-US" dirty="0" err="1"/>
                  <a:t>T</a:t>
                </a:r>
                <a:r>
                  <a:rPr lang="en-US" baseline="-25000" dirty="0" err="1"/>
                  <a:t>final</a:t>
                </a:r>
                <a:r>
                  <a:rPr lang="en-US" dirty="0"/>
                  <a:t>: The final temperature allowed in the system. Our algorithm stops when current temperature is less than or equal to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final</a:t>
                </a:r>
                <a:endParaRPr lang="en-US" baseline="-25000" dirty="0"/>
              </a:p>
              <a:p>
                <a:endParaRPr lang="en-US" baseline="-25000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The probability of toggling a switch at each step of the algorithm</a:t>
                </a:r>
                <a:endParaRPr lang="en-US" baseline="-2500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07" y="2282483"/>
                <a:ext cx="9249507" cy="4024125"/>
              </a:xfrm>
              <a:prstGeom prst="rect">
                <a:avLst/>
              </a:prstGeom>
              <a:blipFill>
                <a:blip r:embed="rId2"/>
                <a:stretch>
                  <a:fillRect l="-791" t="-181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616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47" y="430821"/>
            <a:ext cx="7974624" cy="5637651"/>
          </a:xfrm>
        </p:spPr>
      </p:pic>
      <p:sp>
        <p:nvSpPr>
          <p:cNvPr id="5" name="TextBox 4"/>
          <p:cNvSpPr txBox="1"/>
          <p:nvPr/>
        </p:nvSpPr>
        <p:spPr>
          <a:xfrm>
            <a:off x="2022231" y="6233747"/>
            <a:ext cx="771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flowchart of our algorithm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156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781957"/>
            <a:ext cx="10796954" cy="1293028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Deciding the quality of solution</a:t>
            </a:r>
            <a:endParaRPr lang="tr-T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different approaches have been used</a:t>
            </a:r>
          </a:p>
          <a:p>
            <a:endParaRPr lang="en-US" dirty="0"/>
          </a:p>
          <a:p>
            <a:pPr lvl="1"/>
            <a:r>
              <a:rPr lang="en-US" i="1" dirty="0"/>
              <a:t>Comparison</a:t>
            </a:r>
            <a:r>
              <a:rPr lang="en-US" dirty="0"/>
              <a:t>: We compare the optimum power consumption value evaluated by our algorithm to the optimum value evaluated by Open Shortest Path First (OSPF)[6] algorithm.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Statistical Quality Measurement</a:t>
            </a:r>
            <a:r>
              <a:rPr lang="en-US" dirty="0"/>
              <a:t>: We generate a large set of random solutions, compute the mean &amp; standard deviation of the solution set and analyze how far our algorithm’s results are to the random solutions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5596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223" y="1054520"/>
            <a:ext cx="8610600" cy="1293028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29E33B"/>
                </a:solidFill>
              </a:rPr>
              <a:t>Experiment design</a:t>
            </a:r>
            <a:endParaRPr lang="tr-TR" dirty="0">
              <a:solidFill>
                <a:srgbClr val="29E33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215" y="2757268"/>
            <a:ext cx="10820400" cy="4024125"/>
          </a:xfrm>
        </p:spPr>
        <p:txBody>
          <a:bodyPr/>
          <a:lstStyle/>
          <a:p>
            <a:r>
              <a:rPr lang="en-US" b="1" dirty="0"/>
              <a:t>Two Phase </a:t>
            </a:r>
            <a:r>
              <a:rPr lang="en-US" dirty="0"/>
              <a:t>experiment design is chosen</a:t>
            </a:r>
          </a:p>
          <a:p>
            <a:endParaRPr lang="en-US" b="1" dirty="0"/>
          </a:p>
          <a:p>
            <a:pPr lvl="1"/>
            <a:r>
              <a:rPr lang="en-US" u="sng" dirty="0"/>
              <a:t>First Phase</a:t>
            </a:r>
            <a:r>
              <a:rPr lang="en-US" b="1" dirty="0"/>
              <a:t>: </a:t>
            </a:r>
            <a:r>
              <a:rPr lang="en-US" dirty="0"/>
              <a:t>There are more parameters, few levels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u="sng" dirty="0"/>
              <a:t>Second Phase</a:t>
            </a:r>
            <a:r>
              <a:rPr lang="en-US" b="1" dirty="0"/>
              <a:t>: </a:t>
            </a:r>
            <a:r>
              <a:rPr lang="en-US" dirty="0"/>
              <a:t>There are less </a:t>
            </a:r>
            <a:r>
              <a:rPr lang="en-US" dirty="0" err="1"/>
              <a:t>paremeters</a:t>
            </a:r>
            <a:r>
              <a:rPr lang="en-US" dirty="0"/>
              <a:t> with many levels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219392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023" y="342342"/>
            <a:ext cx="8610600" cy="129302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PHASE I</a:t>
            </a:r>
            <a:endParaRPr lang="tr-TR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8216" y="1332914"/>
                <a:ext cx="10820400" cy="531407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3 input parameters: </a:t>
                </a:r>
                <a:r>
                  <a:rPr lang="en-US" i="1" dirty="0"/>
                  <a:t>k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𝐶𝑙</m:t>
                    </m:r>
                  </m:oMath>
                </a14:m>
                <a:endParaRPr lang="en-US" baseline="-25000" dirty="0"/>
              </a:p>
              <a:p>
                <a:pPr lvl="1"/>
                <a:r>
                  <a:rPr lang="en-US" dirty="0"/>
                  <a:t>k  = [4, 6]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 = [0.05, 0.20]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[100 </a:t>
                </a:r>
                <a:r>
                  <a:rPr lang="en-US" dirty="0" err="1"/>
                  <a:t>Mbps</a:t>
                </a:r>
                <a:r>
                  <a:rPr lang="en-US" dirty="0"/>
                  <a:t>, 1 </a:t>
                </a:r>
                <a:r>
                  <a:rPr lang="en-US" dirty="0" err="1"/>
                  <a:t>Gbps</a:t>
                </a:r>
                <a:r>
                  <a:rPr lang="en-US" dirty="0"/>
                  <a:t>]</a:t>
                </a:r>
                <a:endParaRPr lang="en-US" baseline="-25000" dirty="0"/>
              </a:p>
              <a:p>
                <a:r>
                  <a:rPr lang="en-US" dirty="0"/>
                  <a:t>4 system parameters: T</a:t>
                </a:r>
                <a:r>
                  <a:rPr lang="en-US" baseline="-25000" dirty="0"/>
                  <a:t>0</a:t>
                </a:r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err="1"/>
                  <a:t>T</a:t>
                </a:r>
                <a:r>
                  <a:rPr lang="en-US" baseline="-25000" dirty="0" err="1"/>
                  <a:t>final</a:t>
                </a:r>
                <a:r>
                  <a:rPr lang="en-US" baseline="-25000" dirty="0"/>
                  <a:t> </a:t>
                </a:r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</a:t>
                </a:r>
                <a:r>
                  <a:rPr lang="en-US" baseline="-25000" dirty="0"/>
                  <a:t>0 </a:t>
                </a:r>
                <a:r>
                  <a:rPr lang="en-US" dirty="0"/>
                  <a:t>= [5000, 10000]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[0.01, 0.05]</a:t>
                </a:r>
              </a:p>
              <a:p>
                <a:pPr lvl="1"/>
                <a:r>
                  <a:rPr lang="en-US" dirty="0" err="1"/>
                  <a:t>T</a:t>
                </a:r>
                <a:r>
                  <a:rPr lang="en-US" baseline="-25000" dirty="0" err="1"/>
                  <a:t>final</a:t>
                </a:r>
                <a:r>
                  <a:rPr lang="en-US" baseline="-25000" dirty="0"/>
                  <a:t> </a:t>
                </a:r>
                <a:r>
                  <a:rPr lang="en-US" dirty="0"/>
                  <a:t>= [100, 1000]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= [0.75, 0.90]</a:t>
                </a:r>
              </a:p>
              <a:p>
                <a:endParaRPr lang="en-US" dirty="0"/>
              </a:p>
              <a:p>
                <a:r>
                  <a:rPr lang="en-US" dirty="0"/>
                  <a:t>Variance control: Each step is repeated </a:t>
                </a:r>
                <a:r>
                  <a:rPr lang="en-US" i="1" dirty="0"/>
                  <a:t>r </a:t>
                </a:r>
                <a:r>
                  <a:rPr lang="en-US" dirty="0"/>
                  <a:t>times.</a:t>
                </a:r>
              </a:p>
              <a:p>
                <a:pPr lvl="1"/>
                <a:r>
                  <a:rPr lang="en-US" i="1" dirty="0"/>
                  <a:t>r = </a:t>
                </a:r>
                <a:r>
                  <a:rPr lang="en-US" dirty="0"/>
                  <a:t>10, in our case</a:t>
                </a:r>
                <a:endParaRPr lang="en-US" i="1" dirty="0"/>
              </a:p>
              <a:p>
                <a:endParaRPr lang="en-US" dirty="0"/>
              </a:p>
              <a:p>
                <a:r>
                  <a:rPr lang="en-US" dirty="0"/>
                  <a:t>Total number of executions: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7 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10=1280</m:t>
                    </m:r>
                  </m:oMath>
                </a14:m>
                <a:endParaRPr lang="tr-T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8216" y="1332914"/>
                <a:ext cx="10820400" cy="5314071"/>
              </a:xfrm>
              <a:blipFill>
                <a:blip r:embed="rId2"/>
                <a:stretch>
                  <a:fillRect l="-676" t="-1493" b="-91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32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902530"/>
              </p:ext>
            </p:extLst>
          </p:nvPr>
        </p:nvGraphicFramePr>
        <p:xfrm>
          <a:off x="307733" y="954209"/>
          <a:ext cx="11421208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974">
                  <a:extLst>
                    <a:ext uri="{9D8B030D-6E8A-4147-A177-3AD203B41FA5}">
                      <a16:colId xmlns:a16="http://schemas.microsoft.com/office/drawing/2014/main" val="1791212455"/>
                    </a:ext>
                  </a:extLst>
                </a:gridCol>
                <a:gridCol w="1457328">
                  <a:extLst>
                    <a:ext uri="{9D8B030D-6E8A-4147-A177-3AD203B41FA5}">
                      <a16:colId xmlns:a16="http://schemas.microsoft.com/office/drawing/2014/main" val="427058809"/>
                    </a:ext>
                  </a:extLst>
                </a:gridCol>
                <a:gridCol w="1427651">
                  <a:extLst>
                    <a:ext uri="{9D8B030D-6E8A-4147-A177-3AD203B41FA5}">
                      <a16:colId xmlns:a16="http://schemas.microsoft.com/office/drawing/2014/main" val="3712643721"/>
                    </a:ext>
                  </a:extLst>
                </a:gridCol>
                <a:gridCol w="1427651">
                  <a:extLst>
                    <a:ext uri="{9D8B030D-6E8A-4147-A177-3AD203B41FA5}">
                      <a16:colId xmlns:a16="http://schemas.microsoft.com/office/drawing/2014/main" val="4238138978"/>
                    </a:ext>
                  </a:extLst>
                </a:gridCol>
                <a:gridCol w="1427651">
                  <a:extLst>
                    <a:ext uri="{9D8B030D-6E8A-4147-A177-3AD203B41FA5}">
                      <a16:colId xmlns:a16="http://schemas.microsoft.com/office/drawing/2014/main" val="3304507445"/>
                    </a:ext>
                  </a:extLst>
                </a:gridCol>
                <a:gridCol w="1427651">
                  <a:extLst>
                    <a:ext uri="{9D8B030D-6E8A-4147-A177-3AD203B41FA5}">
                      <a16:colId xmlns:a16="http://schemas.microsoft.com/office/drawing/2014/main" val="4003542139"/>
                    </a:ext>
                  </a:extLst>
                </a:gridCol>
                <a:gridCol w="1427651">
                  <a:extLst>
                    <a:ext uri="{9D8B030D-6E8A-4147-A177-3AD203B41FA5}">
                      <a16:colId xmlns:a16="http://schemas.microsoft.com/office/drawing/2014/main" val="3518816063"/>
                    </a:ext>
                  </a:extLst>
                </a:gridCol>
                <a:gridCol w="1427651">
                  <a:extLst>
                    <a:ext uri="{9D8B030D-6E8A-4147-A177-3AD203B41FA5}">
                      <a16:colId xmlns:a16="http://schemas.microsoft.com/office/drawing/2014/main" val="530952140"/>
                    </a:ext>
                  </a:extLst>
                </a:gridCol>
              </a:tblGrid>
              <a:tr h="6400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Parameters</a:t>
                      </a:r>
                      <a:endParaRPr lang="tr-T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Solution</a:t>
                      </a:r>
                      <a:endParaRPr lang="tr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OSPF</a:t>
                      </a:r>
                      <a:endParaRPr lang="tr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Statistical Quality Measurement</a:t>
                      </a:r>
                      <a:endParaRPr lang="tr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450380"/>
                  </a:ext>
                </a:extLst>
              </a:tr>
              <a:tr h="365760">
                <a:tc rowSpan="8"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K = 4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N = 16</a:t>
                      </a:r>
                      <a:endParaRPr lang="tr-TR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Uniform</a:t>
                      </a:r>
                      <a:r>
                        <a:rPr lang="en-US" baseline="0" dirty="0"/>
                        <a:t> &amp; sparse </a:t>
                      </a:r>
                      <a:r>
                        <a:rPr lang="az-Cyrl-AZ" baseline="0" dirty="0"/>
                        <a:t>Г</a:t>
                      </a:r>
                      <a:r>
                        <a:rPr lang="en-US" sz="2400" baseline="-25000" dirty="0" err="1"/>
                        <a:t>ij</a:t>
                      </a:r>
                      <a:endParaRPr lang="tr-T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  <a:endParaRPr lang="tr-TR" dirty="0"/>
                    </a:p>
                  </a:txBody>
                  <a:tcPr>
                    <a:solidFill>
                      <a:srgbClr val="FAE6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16709.2050</a:t>
                      </a:r>
                      <a:endParaRPr lang="tr-TR" dirty="0"/>
                    </a:p>
                  </a:txBody>
                  <a:tcPr>
                    <a:solidFill>
                      <a:srgbClr val="FAE6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  <a:endParaRPr lang="tr-TR" dirty="0"/>
                    </a:p>
                  </a:txBody>
                  <a:tcPr>
                    <a:solidFill>
                      <a:srgbClr val="FAE6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16709.205</a:t>
                      </a:r>
                      <a:r>
                        <a:rPr lang="en-US" dirty="0"/>
                        <a:t>0</a:t>
                      </a:r>
                      <a:endParaRPr lang="tr-TR" dirty="0"/>
                    </a:p>
                  </a:txBody>
                  <a:tcPr>
                    <a:solidFill>
                      <a:srgbClr val="FAE6E8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  <a:endParaRPr lang="tr-T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23855.1266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48799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err="1"/>
                        <a:t>Avg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tr-TR" dirty="0"/>
                        <a:t>16088.189</a:t>
                      </a:r>
                      <a:r>
                        <a:rPr lang="en-US" dirty="0"/>
                        <a:t>0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 err="1"/>
                        <a:t>Avg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tr-TR" dirty="0"/>
                        <a:t>16088.189</a:t>
                      </a:r>
                      <a:r>
                        <a:rPr lang="en-US" dirty="0"/>
                        <a:t>0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41513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Std. Dev.</a:t>
                      </a:r>
                      <a:endParaRPr lang="tr-TR" dirty="0"/>
                    </a:p>
                  </a:txBody>
                  <a:tcPr>
                    <a:solidFill>
                      <a:srgbClr val="FBEFF0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1071.63956</a:t>
                      </a:r>
                      <a:endParaRPr lang="tr-TR" dirty="0"/>
                    </a:p>
                  </a:txBody>
                  <a:tcPr>
                    <a:solidFill>
                      <a:srgbClr val="FBE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201076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13516.8</a:t>
                      </a:r>
                      <a:r>
                        <a:rPr lang="en-US" dirty="0"/>
                        <a:t>000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13516.8</a:t>
                      </a:r>
                      <a:r>
                        <a:rPr lang="en-US" dirty="0"/>
                        <a:t>000</a:t>
                      </a:r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577922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Uniform</a:t>
                      </a:r>
                      <a:r>
                        <a:rPr lang="en-US" baseline="0" dirty="0"/>
                        <a:t> &amp; dense </a:t>
                      </a:r>
                      <a:r>
                        <a:rPr lang="az-Cyrl-AZ" baseline="0" dirty="0"/>
                        <a:t>Г</a:t>
                      </a:r>
                      <a:r>
                        <a:rPr lang="en-US" sz="2400" baseline="-25000" dirty="0" err="1"/>
                        <a:t>ij</a:t>
                      </a:r>
                      <a:endParaRPr lang="tr-TR" baseline="-25000" dirty="0"/>
                    </a:p>
                    <a:p>
                      <a:endParaRPr lang="tr-TR" dirty="0"/>
                    </a:p>
                  </a:txBody>
                  <a:tcPr>
                    <a:solidFill>
                      <a:srgbClr val="FBEF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17986.255</a:t>
                      </a:r>
                      <a:r>
                        <a:rPr lang="en-US" dirty="0"/>
                        <a:t>0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17986.255</a:t>
                      </a:r>
                      <a:r>
                        <a:rPr lang="en-US" dirty="0"/>
                        <a:t>0</a:t>
                      </a:r>
                      <a:endParaRPr lang="tr-T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  <a:endParaRPr lang="tr-T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26575.3548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406269"/>
                  </a:ext>
                </a:extLst>
              </a:tr>
              <a:tr h="143070"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err="1"/>
                        <a:t>Avg</a:t>
                      </a:r>
                      <a:endParaRPr lang="tr-T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tr-TR" dirty="0"/>
                        <a:t>17800.2375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err="1"/>
                        <a:t>Avg</a:t>
                      </a:r>
                      <a:endParaRPr lang="tr-T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tr-TR" dirty="0"/>
                        <a:t>17800.2375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294564"/>
                  </a:ext>
                </a:extLst>
              </a:tr>
              <a:tr h="222690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Std. Dev.</a:t>
                      </a:r>
                      <a:endParaRPr lang="tr-TR" dirty="0"/>
                    </a:p>
                  </a:txBody>
                  <a:tcPr>
                    <a:solidFill>
                      <a:srgbClr val="FBEFF0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1398.94453</a:t>
                      </a:r>
                      <a:endParaRPr lang="tr-TR" dirty="0"/>
                    </a:p>
                  </a:txBody>
                  <a:tcPr>
                    <a:solidFill>
                      <a:srgbClr val="FBE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288443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17572.53</a:t>
                      </a:r>
                      <a:r>
                        <a:rPr lang="en-US" dirty="0"/>
                        <a:t>00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17572.53</a:t>
                      </a:r>
                      <a:r>
                        <a:rPr lang="en-US" dirty="0"/>
                        <a:t>00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solidFill>
                      <a:srgbClr val="FBEF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solidFill>
                      <a:srgbClr val="FBE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242400"/>
                  </a:ext>
                </a:extLst>
              </a:tr>
              <a:tr h="365760">
                <a:tc rowSpan="8"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K = 6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N = 54</a:t>
                      </a:r>
                      <a:endParaRPr lang="tr-TR" dirty="0"/>
                    </a:p>
                  </a:txBody>
                  <a:tcPr>
                    <a:solidFill>
                      <a:srgbClr val="FBEF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Uniform</a:t>
                      </a:r>
                      <a:r>
                        <a:rPr lang="en-US" baseline="0" dirty="0"/>
                        <a:t> &amp; sparse </a:t>
                      </a:r>
                      <a:r>
                        <a:rPr lang="az-Cyrl-AZ" baseline="0" dirty="0"/>
                        <a:t>Г</a:t>
                      </a:r>
                      <a:r>
                        <a:rPr lang="en-US" sz="2400" baseline="-25000" dirty="0" err="1"/>
                        <a:t>ij</a:t>
                      </a:r>
                      <a:endParaRPr lang="tr-TR" baseline="-25000" dirty="0"/>
                    </a:p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  <a:endParaRPr lang="tr-TR" dirty="0"/>
                    </a:p>
                  </a:txBody>
                  <a:tcPr>
                    <a:solidFill>
                      <a:srgbClr val="FAE6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35590.64</a:t>
                      </a:r>
                      <a:r>
                        <a:rPr lang="en-US" dirty="0"/>
                        <a:t>00</a:t>
                      </a:r>
                      <a:endParaRPr lang="tr-TR" dirty="0"/>
                    </a:p>
                  </a:txBody>
                  <a:tcPr>
                    <a:solidFill>
                      <a:srgbClr val="FAE6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  <a:endParaRPr lang="tr-TR" dirty="0"/>
                    </a:p>
                  </a:txBody>
                  <a:tcPr>
                    <a:solidFill>
                      <a:srgbClr val="FAE6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35929.945</a:t>
                      </a:r>
                      <a:r>
                        <a:rPr lang="en-US" dirty="0"/>
                        <a:t>0</a:t>
                      </a:r>
                      <a:endParaRPr lang="tr-TR" dirty="0"/>
                    </a:p>
                  </a:txBody>
                  <a:tcPr>
                    <a:solidFill>
                      <a:srgbClr val="FAE6E8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53791.9853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120744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err="1"/>
                        <a:t>Avg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tr-TR" dirty="0"/>
                        <a:t>34653.837</a:t>
                      </a:r>
                      <a:r>
                        <a:rPr lang="en-US" dirty="0"/>
                        <a:t>0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 err="1"/>
                        <a:t>Avg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tr-TR" dirty="0"/>
                        <a:t>35718.537</a:t>
                      </a:r>
                      <a:r>
                        <a:rPr lang="en-US" dirty="0"/>
                        <a:t>0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44542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Std. Dev.</a:t>
                      </a:r>
                      <a:endParaRPr lang="tr-TR" dirty="0"/>
                    </a:p>
                  </a:txBody>
                  <a:tcPr>
                    <a:solidFill>
                      <a:srgbClr val="FBEFF0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2071.68987</a:t>
                      </a:r>
                      <a:endParaRPr lang="tr-TR" dirty="0"/>
                    </a:p>
                  </a:txBody>
                  <a:tcPr>
                    <a:solidFill>
                      <a:srgbClr val="FBE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9174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34236.745</a:t>
                      </a:r>
                      <a:r>
                        <a:rPr lang="en-US" dirty="0"/>
                        <a:t>0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35419.745</a:t>
                      </a:r>
                      <a:r>
                        <a:rPr lang="en-US" dirty="0"/>
                        <a:t>0</a:t>
                      </a:r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54222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Uniform</a:t>
                      </a:r>
                      <a:r>
                        <a:rPr lang="en-US" baseline="0" dirty="0"/>
                        <a:t> &amp; dense </a:t>
                      </a:r>
                      <a:r>
                        <a:rPr lang="az-Cyrl-AZ" baseline="0" dirty="0"/>
                        <a:t>Г</a:t>
                      </a:r>
                      <a:r>
                        <a:rPr lang="en-US" sz="2400" baseline="-25000" dirty="0" err="1"/>
                        <a:t>ij</a:t>
                      </a:r>
                      <a:endParaRPr lang="tr-TR" baseline="-25000" dirty="0"/>
                    </a:p>
                    <a:p>
                      <a:endParaRPr lang="tr-TR" dirty="0"/>
                    </a:p>
                  </a:txBody>
                  <a:tcPr>
                    <a:solidFill>
                      <a:srgbClr val="FBEF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36026.615</a:t>
                      </a:r>
                      <a:r>
                        <a:rPr lang="en-US" dirty="0"/>
                        <a:t>0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37209.615</a:t>
                      </a:r>
                      <a:r>
                        <a:rPr lang="en-US" dirty="0"/>
                        <a:t>0</a:t>
                      </a:r>
                      <a:endParaRPr lang="tr-T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  <a:endParaRPr lang="tr-T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55239.9109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20425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err="1"/>
                        <a:t>Avg</a:t>
                      </a:r>
                      <a:endParaRPr lang="tr-T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tr-TR" dirty="0"/>
                        <a:t>35712.124</a:t>
                      </a:r>
                      <a:r>
                        <a:rPr lang="en-US" dirty="0"/>
                        <a:t>0</a:t>
                      </a:r>
                      <a:endParaRPr lang="tr-T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err="1"/>
                        <a:t>Avg</a:t>
                      </a:r>
                      <a:endParaRPr lang="tr-T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tr-TR" dirty="0"/>
                        <a:t>36895.124</a:t>
                      </a:r>
                      <a:r>
                        <a:rPr lang="en-US" dirty="0"/>
                        <a:t>0</a:t>
                      </a:r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14305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Std. Dev.</a:t>
                      </a:r>
                      <a:endParaRPr lang="tr-TR" dirty="0"/>
                    </a:p>
                  </a:txBody>
                  <a:tcPr>
                    <a:solidFill>
                      <a:srgbClr val="FBEFF0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2702.93754</a:t>
                      </a:r>
                      <a:endParaRPr lang="tr-TR" dirty="0"/>
                    </a:p>
                  </a:txBody>
                  <a:tcPr>
                    <a:solidFill>
                      <a:srgbClr val="FBE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661409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35479.31</a:t>
                      </a:r>
                      <a:r>
                        <a:rPr lang="en-US" dirty="0"/>
                        <a:t>00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36662.31</a:t>
                      </a:r>
                      <a:r>
                        <a:rPr lang="en-US" dirty="0"/>
                        <a:t>0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48887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848708" y="6137031"/>
            <a:ext cx="690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result of the Phase I experiments when C</a:t>
            </a:r>
            <a:r>
              <a:rPr lang="en-US" sz="2000" baseline="-25000" dirty="0"/>
              <a:t>l</a:t>
            </a:r>
            <a:r>
              <a:rPr lang="en-US" dirty="0"/>
              <a:t> = 100Mbps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2799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708843"/>
              </p:ext>
            </p:extLst>
          </p:nvPr>
        </p:nvGraphicFramePr>
        <p:xfrm>
          <a:off x="263772" y="609193"/>
          <a:ext cx="11421208" cy="51497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974">
                  <a:extLst>
                    <a:ext uri="{9D8B030D-6E8A-4147-A177-3AD203B41FA5}">
                      <a16:colId xmlns:a16="http://schemas.microsoft.com/office/drawing/2014/main" val="1791212455"/>
                    </a:ext>
                  </a:extLst>
                </a:gridCol>
                <a:gridCol w="1457328">
                  <a:extLst>
                    <a:ext uri="{9D8B030D-6E8A-4147-A177-3AD203B41FA5}">
                      <a16:colId xmlns:a16="http://schemas.microsoft.com/office/drawing/2014/main" val="427058809"/>
                    </a:ext>
                  </a:extLst>
                </a:gridCol>
                <a:gridCol w="1427651">
                  <a:extLst>
                    <a:ext uri="{9D8B030D-6E8A-4147-A177-3AD203B41FA5}">
                      <a16:colId xmlns:a16="http://schemas.microsoft.com/office/drawing/2014/main" val="3712643721"/>
                    </a:ext>
                  </a:extLst>
                </a:gridCol>
                <a:gridCol w="1427651">
                  <a:extLst>
                    <a:ext uri="{9D8B030D-6E8A-4147-A177-3AD203B41FA5}">
                      <a16:colId xmlns:a16="http://schemas.microsoft.com/office/drawing/2014/main" val="4238138978"/>
                    </a:ext>
                  </a:extLst>
                </a:gridCol>
                <a:gridCol w="1427651">
                  <a:extLst>
                    <a:ext uri="{9D8B030D-6E8A-4147-A177-3AD203B41FA5}">
                      <a16:colId xmlns:a16="http://schemas.microsoft.com/office/drawing/2014/main" val="3304507445"/>
                    </a:ext>
                  </a:extLst>
                </a:gridCol>
                <a:gridCol w="1427651">
                  <a:extLst>
                    <a:ext uri="{9D8B030D-6E8A-4147-A177-3AD203B41FA5}">
                      <a16:colId xmlns:a16="http://schemas.microsoft.com/office/drawing/2014/main" val="4003542139"/>
                    </a:ext>
                  </a:extLst>
                </a:gridCol>
                <a:gridCol w="1427651">
                  <a:extLst>
                    <a:ext uri="{9D8B030D-6E8A-4147-A177-3AD203B41FA5}">
                      <a16:colId xmlns:a16="http://schemas.microsoft.com/office/drawing/2014/main" val="3518816063"/>
                    </a:ext>
                  </a:extLst>
                </a:gridCol>
                <a:gridCol w="1427651">
                  <a:extLst>
                    <a:ext uri="{9D8B030D-6E8A-4147-A177-3AD203B41FA5}">
                      <a16:colId xmlns:a16="http://schemas.microsoft.com/office/drawing/2014/main" val="530952140"/>
                    </a:ext>
                  </a:extLst>
                </a:gridCol>
              </a:tblGrid>
              <a:tr h="6400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Parameters</a:t>
                      </a:r>
                      <a:endParaRPr lang="tr-TR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 Solution</a:t>
                      </a:r>
                      <a:endParaRPr lang="tr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OSPF</a:t>
                      </a:r>
                      <a:endParaRPr lang="tr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Statistical Quality Measurement</a:t>
                      </a:r>
                      <a:endParaRPr lang="tr-T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450380"/>
                  </a:ext>
                </a:extLst>
              </a:tr>
              <a:tr h="456435">
                <a:tc rowSpan="8"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K = 4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N = 16</a:t>
                      </a:r>
                      <a:endParaRPr lang="tr-TR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Uniform</a:t>
                      </a:r>
                      <a:r>
                        <a:rPr lang="en-US" baseline="0" dirty="0"/>
                        <a:t> &amp; sparse </a:t>
                      </a:r>
                      <a:r>
                        <a:rPr lang="az-Cyrl-AZ" baseline="0" dirty="0"/>
                        <a:t>Г</a:t>
                      </a:r>
                      <a:r>
                        <a:rPr lang="en-US" sz="2400" baseline="-25000" dirty="0" err="1"/>
                        <a:t>ij</a:t>
                      </a:r>
                      <a:endParaRPr lang="tr-T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  <a:endParaRPr lang="tr-TR" dirty="0"/>
                    </a:p>
                  </a:txBody>
                  <a:tcPr>
                    <a:solidFill>
                      <a:srgbClr val="FAE6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15396.2056</a:t>
                      </a:r>
                    </a:p>
                  </a:txBody>
                  <a:tcPr>
                    <a:solidFill>
                      <a:srgbClr val="FAE6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  <a:endParaRPr lang="tr-TR" dirty="0"/>
                    </a:p>
                  </a:txBody>
                  <a:tcPr>
                    <a:solidFill>
                      <a:srgbClr val="FAE6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15396.2056</a:t>
                      </a:r>
                    </a:p>
                  </a:txBody>
                  <a:tcPr>
                    <a:solidFill>
                      <a:srgbClr val="FAE6E8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  <a:endParaRPr lang="tr-T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22422.8743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48799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err="1"/>
                        <a:t>Avg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tr-TR" dirty="0"/>
                        <a:t>14917.0499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 err="1"/>
                        <a:t>Avg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tr-TR" dirty="0"/>
                        <a:t>14917.0499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415136"/>
                  </a:ext>
                </a:extLst>
              </a:tr>
              <a:tr h="212774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Std. Dev.</a:t>
                      </a:r>
                      <a:endParaRPr lang="tr-TR" dirty="0"/>
                    </a:p>
                  </a:txBody>
                  <a:tcPr>
                    <a:solidFill>
                      <a:srgbClr val="FBEFF0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1344.71398</a:t>
                      </a:r>
                      <a:endParaRPr lang="tr-TR" dirty="0"/>
                    </a:p>
                  </a:txBody>
                  <a:tcPr>
                    <a:solidFill>
                      <a:srgbClr val="FBE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201076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14202.8375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14202.8375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577922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Uniform</a:t>
                      </a:r>
                      <a:r>
                        <a:rPr lang="en-US" baseline="0" dirty="0"/>
                        <a:t> &amp; dense </a:t>
                      </a:r>
                      <a:r>
                        <a:rPr lang="az-Cyrl-AZ" baseline="0" dirty="0"/>
                        <a:t>Г</a:t>
                      </a:r>
                      <a:r>
                        <a:rPr lang="en-US" sz="2400" baseline="-25000" dirty="0" err="1"/>
                        <a:t>ij</a:t>
                      </a:r>
                      <a:endParaRPr lang="tr-TR" baseline="-25000" dirty="0"/>
                    </a:p>
                    <a:p>
                      <a:endParaRPr lang="tr-TR" dirty="0"/>
                    </a:p>
                  </a:txBody>
                  <a:tcPr>
                    <a:solidFill>
                      <a:srgbClr val="FBEF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15430.3976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15430.3976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  <a:endParaRPr lang="tr-T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22809.6553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406269"/>
                  </a:ext>
                </a:extLst>
              </a:tr>
              <a:tr h="143070"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err="1"/>
                        <a:t>Avg</a:t>
                      </a:r>
                      <a:endParaRPr lang="tr-T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tr-TR" dirty="0"/>
                        <a:t>15421.5266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err="1"/>
                        <a:t>Avg</a:t>
                      </a:r>
                      <a:endParaRPr lang="tr-T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tr-TR" dirty="0"/>
                        <a:t>15421.5266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294564"/>
                  </a:ext>
                </a:extLst>
              </a:tr>
              <a:tr h="222690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Std. Dev.</a:t>
                      </a:r>
                      <a:endParaRPr lang="tr-TR" dirty="0"/>
                    </a:p>
                  </a:txBody>
                  <a:tcPr>
                    <a:solidFill>
                      <a:srgbClr val="FBEFF0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1108.34388</a:t>
                      </a:r>
                      <a:endParaRPr lang="tr-TR" dirty="0"/>
                    </a:p>
                  </a:txBody>
                  <a:tcPr>
                    <a:solidFill>
                      <a:srgbClr val="FBE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288443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15411.1318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15411.1318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solidFill>
                      <a:srgbClr val="FBEF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solidFill>
                      <a:srgbClr val="FBE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242400"/>
                  </a:ext>
                </a:extLst>
              </a:tr>
              <a:tr h="365760">
                <a:tc rowSpan="8"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K = 6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N = 54</a:t>
                      </a:r>
                      <a:endParaRPr lang="tr-TR" dirty="0"/>
                    </a:p>
                  </a:txBody>
                  <a:tcPr>
                    <a:solidFill>
                      <a:srgbClr val="FBEFF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Uniform</a:t>
                      </a:r>
                      <a:r>
                        <a:rPr lang="en-US" baseline="0" dirty="0"/>
                        <a:t> &amp; sparse </a:t>
                      </a:r>
                      <a:r>
                        <a:rPr lang="az-Cyrl-AZ" baseline="0" dirty="0"/>
                        <a:t>Г</a:t>
                      </a:r>
                      <a:r>
                        <a:rPr lang="en-US" sz="2400" baseline="-25000" dirty="0" err="1"/>
                        <a:t>ij</a:t>
                      </a:r>
                      <a:endParaRPr lang="tr-TR" baseline="-25000" dirty="0"/>
                    </a:p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  <a:endParaRPr lang="tr-TR" dirty="0"/>
                    </a:p>
                  </a:txBody>
                  <a:tcPr>
                    <a:solidFill>
                      <a:srgbClr val="FAE6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29732.9015</a:t>
                      </a:r>
                    </a:p>
                  </a:txBody>
                  <a:tcPr>
                    <a:solidFill>
                      <a:srgbClr val="FAE6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  <a:endParaRPr lang="tr-TR" dirty="0"/>
                    </a:p>
                  </a:txBody>
                  <a:tcPr>
                    <a:solidFill>
                      <a:srgbClr val="FAE6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30915.9015</a:t>
                      </a:r>
                    </a:p>
                  </a:txBody>
                  <a:tcPr>
                    <a:solidFill>
                      <a:srgbClr val="FAE6E8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52001.4047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120744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err="1"/>
                        <a:t>Avg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tr-TR" dirty="0"/>
                        <a:t>29705.6982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 err="1"/>
                        <a:t>Avg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tr-TR" dirty="0"/>
                        <a:t>30888.6982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44542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Std. Dev.</a:t>
                      </a:r>
                      <a:endParaRPr lang="tr-TR" dirty="0"/>
                    </a:p>
                  </a:txBody>
                  <a:tcPr>
                    <a:solidFill>
                      <a:srgbClr val="FBEFF0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1715.73225</a:t>
                      </a:r>
                      <a:endParaRPr lang="tr-TR" dirty="0"/>
                    </a:p>
                  </a:txBody>
                  <a:tcPr>
                    <a:solidFill>
                      <a:srgbClr val="FBE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9174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29683.2677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30866.2677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54222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Uniform</a:t>
                      </a:r>
                      <a:r>
                        <a:rPr lang="en-US" baseline="0" dirty="0"/>
                        <a:t> &amp; dense </a:t>
                      </a:r>
                      <a:r>
                        <a:rPr lang="az-Cyrl-AZ" baseline="0" dirty="0"/>
                        <a:t>Г</a:t>
                      </a:r>
                      <a:r>
                        <a:rPr lang="en-US" sz="2400" baseline="-25000" dirty="0" err="1"/>
                        <a:t>ij</a:t>
                      </a:r>
                      <a:endParaRPr lang="tr-TR" baseline="-25000" dirty="0"/>
                    </a:p>
                    <a:p>
                      <a:endParaRPr lang="tr-TR" dirty="0"/>
                    </a:p>
                  </a:txBody>
                  <a:tcPr>
                    <a:solidFill>
                      <a:srgbClr val="FBEF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30159.4239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31342.4239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  <a:endParaRPr lang="tr-T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52253.6880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20425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err="1"/>
                        <a:t>Avg</a:t>
                      </a:r>
                      <a:endParaRPr lang="tr-T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tr-TR" dirty="0"/>
                        <a:t>30104.4104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err="1"/>
                        <a:t>Avg</a:t>
                      </a:r>
                      <a:endParaRPr lang="tr-T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tr-TR" dirty="0"/>
                        <a:t>31287.4104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14305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Std. Dev.</a:t>
                      </a:r>
                      <a:endParaRPr lang="tr-TR" dirty="0"/>
                    </a:p>
                  </a:txBody>
                  <a:tcPr>
                    <a:solidFill>
                      <a:srgbClr val="FBEFF0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1726.90373</a:t>
                      </a:r>
                      <a:endParaRPr lang="tr-TR" dirty="0"/>
                    </a:p>
                  </a:txBody>
                  <a:tcPr>
                    <a:solidFill>
                      <a:srgbClr val="FBE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661409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30063.1541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</a:t>
                      </a:r>
                      <a:endParaRPr lang="tr-TR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31246.1541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48887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95954" y="6022731"/>
            <a:ext cx="690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result of the Phase I experiments when C</a:t>
            </a:r>
            <a:r>
              <a:rPr lang="en-US" sz="2000" baseline="-25000" dirty="0"/>
              <a:t>l</a:t>
            </a:r>
            <a:r>
              <a:rPr lang="en-US" dirty="0"/>
              <a:t> = 1Gbps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939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24" y="346807"/>
            <a:ext cx="7438942" cy="5579207"/>
          </a:xfrm>
        </p:spPr>
      </p:pic>
      <p:sp>
        <p:nvSpPr>
          <p:cNvPr id="5" name="Rectangle 4"/>
          <p:cNvSpPr/>
          <p:nvPr/>
        </p:nvSpPr>
        <p:spPr>
          <a:xfrm>
            <a:off x="2734569" y="5926014"/>
            <a:ext cx="6048451" cy="1415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Histogram of the random solutions when k = 4 (N=16)</a:t>
            </a:r>
          </a:p>
          <a:p>
            <a:r>
              <a:rPr lang="en-US" sz="1400" dirty="0"/>
              <a:t>		Mean = 22422.8743, Std. Dev. =  1344.71398</a:t>
            </a:r>
            <a:endParaRPr lang="tr-TR" sz="1400" dirty="0"/>
          </a:p>
          <a:p>
            <a:endParaRPr lang="tr-TR" dirty="0"/>
          </a:p>
          <a:p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2004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61" y="483572"/>
            <a:ext cx="7532084" cy="56490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5422" y="6132635"/>
            <a:ext cx="63656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Histogram of the random solutions when k = 6 (N=54)</a:t>
            </a:r>
          </a:p>
          <a:p>
            <a:pPr algn="ctr"/>
            <a:r>
              <a:rPr lang="en-US" sz="1400" dirty="0"/>
              <a:t>Mean = 52253.6880, Std. Dev = 1726.90373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259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97269" y="422030"/>
            <a:ext cx="8610600" cy="129222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4623A"/>
                </a:solidFill>
              </a:rPr>
              <a:t>PHASE II</a:t>
            </a:r>
            <a:endParaRPr lang="tr-TR" dirty="0">
              <a:solidFill>
                <a:srgbClr val="F4623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71500" y="1385668"/>
                <a:ext cx="10820400" cy="531407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3  more important parameters:</a:t>
                </a:r>
              </a:p>
              <a:p>
                <a:pPr lvl="1"/>
                <a:r>
                  <a:rPr lang="en-US" dirty="0"/>
                  <a:t>k  = [4, 6, 8, 10, 12]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 = [0.05, 0.10, 0.15, 0.20, 0.25, 0.30, 0.35, 0.40, 0.45, 0.50]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[0.05, 0.15, 0.25, 0.35, 0.45, 0.55, 0.65, 0.75, 0.85, 0.95]</a:t>
                </a:r>
              </a:p>
              <a:p>
                <a:endParaRPr lang="en-US" dirty="0"/>
              </a:p>
              <a:p>
                <a:r>
                  <a:rPr lang="en-US" dirty="0"/>
                  <a:t>Other parameters are fixed: C</a:t>
                </a:r>
                <a:r>
                  <a:rPr lang="en-US" baseline="-25000" dirty="0"/>
                  <a:t>l</a:t>
                </a:r>
                <a:r>
                  <a:rPr lang="en-US" dirty="0"/>
                  <a:t> = 1Gbps,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= 0.90, </a:t>
                </a:r>
                <a:r>
                  <a:rPr lang="en-US" dirty="0"/>
                  <a:t>T</a:t>
                </a:r>
                <a:r>
                  <a:rPr lang="en-US" baseline="-25000" dirty="0"/>
                  <a:t>0</a:t>
                </a:r>
                <a:r>
                  <a:rPr lang="en-US" dirty="0"/>
                  <a:t> = 10000,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final</a:t>
                </a:r>
                <a:r>
                  <a:rPr lang="en-US" baseline="-25000" dirty="0"/>
                  <a:t> </a:t>
                </a:r>
                <a:r>
                  <a:rPr lang="en-US" dirty="0"/>
                  <a:t> = 100</a:t>
                </a:r>
              </a:p>
              <a:p>
                <a:endParaRPr lang="en-US" dirty="0"/>
              </a:p>
              <a:p>
                <a:r>
                  <a:rPr lang="en-US" dirty="0"/>
                  <a:t>Variance control: Each step is repeated </a:t>
                </a:r>
                <a:r>
                  <a:rPr lang="en-US" i="1" dirty="0"/>
                  <a:t>r </a:t>
                </a:r>
                <a:r>
                  <a:rPr lang="en-US" dirty="0"/>
                  <a:t>times.</a:t>
                </a:r>
              </a:p>
              <a:p>
                <a:pPr lvl="1"/>
                <a:r>
                  <a:rPr lang="en-US" i="1" dirty="0"/>
                  <a:t>r = </a:t>
                </a:r>
                <a:r>
                  <a:rPr lang="en-US" dirty="0"/>
                  <a:t>10 again</a:t>
                </a:r>
                <a:endParaRPr lang="en-US" i="1" dirty="0"/>
              </a:p>
              <a:p>
                <a:endParaRPr lang="en-US" dirty="0"/>
              </a:p>
              <a:p>
                <a:r>
                  <a:rPr lang="en-US" dirty="0"/>
                  <a:t>Total number of executions: 5 x 10 x 10 x 10 = 5000</a:t>
                </a:r>
              </a:p>
              <a:p>
                <a:endParaRPr lang="en-US" dirty="0"/>
              </a:p>
              <a:p>
                <a:r>
                  <a:rPr lang="en-US" dirty="0"/>
                  <a:t>However, k = 10 and k = 12 are in progress….</a:t>
                </a:r>
                <a:endParaRPr lang="tr-TR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500" y="1385668"/>
                <a:ext cx="10820400" cy="5314071"/>
              </a:xfrm>
              <a:blipFill>
                <a:blip r:embed="rId2"/>
                <a:stretch>
                  <a:fillRect l="-676" t="-137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97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7632" y="764373"/>
            <a:ext cx="10299192" cy="129302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1A4E20"/>
                </a:solidFill>
              </a:rPr>
              <a:t>SDN (Software-defined networking)</a:t>
            </a:r>
            <a:endParaRPr lang="tr-TR" sz="3600" dirty="0">
              <a:solidFill>
                <a:srgbClr val="1A4E2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emerging paradigm which is based on the decoupling of data plane and control plane</a:t>
            </a:r>
          </a:p>
          <a:p>
            <a:endParaRPr lang="en-US" dirty="0"/>
          </a:p>
          <a:p>
            <a:r>
              <a:rPr lang="en-US" dirty="0"/>
              <a:t>Many data centers have started to </a:t>
            </a:r>
          </a:p>
          <a:p>
            <a:pPr marL="0" indent="0">
              <a:buNone/>
            </a:pPr>
            <a:r>
              <a:rPr lang="en-US" dirty="0"/>
              <a:t>   switch to SDN</a:t>
            </a:r>
          </a:p>
          <a:p>
            <a:endParaRPr lang="en-US" dirty="0"/>
          </a:p>
          <a:p>
            <a:r>
              <a:rPr lang="en-US" dirty="0"/>
              <a:t>Easier to program the physical network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28" y="2748947"/>
            <a:ext cx="4788676" cy="36068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67954" y="6355844"/>
            <a:ext cx="455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simple overview of SDN architecture [1]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552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386" y="620102"/>
            <a:ext cx="7137644" cy="5353234"/>
          </a:xfrm>
        </p:spPr>
      </p:pic>
      <p:sp>
        <p:nvSpPr>
          <p:cNvPr id="5" name="TextBox 4"/>
          <p:cNvSpPr txBox="1"/>
          <p:nvPr/>
        </p:nvSpPr>
        <p:spPr>
          <a:xfrm>
            <a:off x="3279530" y="6131597"/>
            <a:ext cx="6365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Our solution vs OSPF when k = 4 (N = 16)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352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818" y="479425"/>
            <a:ext cx="7086272" cy="5314705"/>
          </a:xfrm>
        </p:spPr>
      </p:pic>
      <p:sp>
        <p:nvSpPr>
          <p:cNvPr id="5" name="TextBox 4"/>
          <p:cNvSpPr txBox="1"/>
          <p:nvPr/>
        </p:nvSpPr>
        <p:spPr>
          <a:xfrm>
            <a:off x="3446585" y="5934670"/>
            <a:ext cx="6365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Our solution vs OSPF when k = 6 (N = 54)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5969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568" y="501019"/>
            <a:ext cx="7315215" cy="54864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8506" y="5987430"/>
            <a:ext cx="6365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Our solution vs OSPF when k = 8 (N = 128)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4699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008" y="479425"/>
            <a:ext cx="7309013" cy="5481760"/>
          </a:xfrm>
        </p:spPr>
      </p:pic>
      <p:sp>
        <p:nvSpPr>
          <p:cNvPr id="5" name="TextBox 4"/>
          <p:cNvSpPr txBox="1"/>
          <p:nvPr/>
        </p:nvSpPr>
        <p:spPr>
          <a:xfrm>
            <a:off x="3156438" y="5961185"/>
            <a:ext cx="63656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Histogram of the random solutions when k = 8 (N=128)</a:t>
            </a:r>
          </a:p>
          <a:p>
            <a:pPr algn="ctr"/>
            <a:r>
              <a:rPr lang="en-US" sz="1400" dirty="0"/>
              <a:t>Mean = 93786.9041, Std. Dev = 2009.16740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1164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CCC00"/>
                </a:solidFill>
              </a:rPr>
              <a:t>Conclusion</a:t>
            </a:r>
            <a:endParaRPr lang="tr-TR" dirty="0">
              <a:solidFill>
                <a:srgbClr val="CCCC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Our algorithm competes head to head with OSPF for small network cases</a:t>
                </a:r>
              </a:p>
              <a:p>
                <a:endParaRPr lang="en-US" dirty="0"/>
              </a:p>
              <a:p>
                <a:r>
                  <a:rPr lang="en-US" dirty="0"/>
                  <a:t>In large networks with more than 100 nodes, our algorithm works 20% worse than OSPF</a:t>
                </a:r>
              </a:p>
              <a:p>
                <a:endParaRPr lang="en-US" dirty="0"/>
              </a:p>
              <a:p>
                <a:r>
                  <a:rPr lang="en-US" dirty="0"/>
                  <a:t>Still, our solution is generally 5-6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away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from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the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mean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the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random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solution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set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Our solution can be extended beyond SDN</a:t>
                </a:r>
                <a:endParaRPr lang="tr-T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6" t="-197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12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553357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923" y="1846385"/>
            <a:ext cx="11913577" cy="472146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[1] </a:t>
            </a:r>
            <a:r>
              <a:rPr lang="tr-TR" sz="2000" dirty="0"/>
              <a:t>D. Kreutz et al., “Software-defined networking: A comprehensive survey,” Proc. IEEE, vol. 103, no. 1, pp. 14–76, Jan. 2015</a:t>
            </a:r>
            <a:endParaRPr lang="en-US" sz="2000" dirty="0"/>
          </a:p>
          <a:p>
            <a:r>
              <a:rPr lang="en-US" sz="2000" dirty="0"/>
              <a:t>[2] B.  Heller,  S.  </a:t>
            </a:r>
            <a:r>
              <a:rPr lang="en-US" sz="2000" dirty="0" err="1"/>
              <a:t>Seetharaman</a:t>
            </a:r>
            <a:r>
              <a:rPr lang="en-US" sz="2000" dirty="0"/>
              <a:t>,  P.  Mahadevan,  Y.  </a:t>
            </a:r>
            <a:r>
              <a:rPr lang="en-US" sz="2000" dirty="0" err="1"/>
              <a:t>Yiakoumis</a:t>
            </a:r>
            <a:r>
              <a:rPr lang="en-US" sz="2000" dirty="0"/>
              <a:t>,  P.  </a:t>
            </a:r>
            <a:r>
              <a:rPr lang="en-US" sz="2000" dirty="0" err="1"/>
              <a:t>Sharma,S</a:t>
            </a:r>
            <a:r>
              <a:rPr lang="en-US" sz="2000" dirty="0"/>
              <a:t>.  Banerjee,  and  N.  McKeown,  “</a:t>
            </a:r>
            <a:r>
              <a:rPr lang="en-US" sz="2000" dirty="0" err="1"/>
              <a:t>Elastictree</a:t>
            </a:r>
            <a:r>
              <a:rPr lang="en-US" sz="2000" dirty="0"/>
              <a:t>:  Saving  energy  in  datacenter   networks,”   </a:t>
            </a:r>
            <a:r>
              <a:rPr lang="en-US" sz="2000" dirty="0" err="1"/>
              <a:t>inProceedings</a:t>
            </a:r>
            <a:r>
              <a:rPr lang="en-US" sz="2000" dirty="0"/>
              <a:t> of the 7th USENIX </a:t>
            </a:r>
            <a:r>
              <a:rPr lang="en-US" sz="2000" dirty="0" err="1"/>
              <a:t>Conferenceon</a:t>
            </a:r>
            <a:r>
              <a:rPr lang="en-US" sz="2000" dirty="0"/>
              <a:t> Networked Systems Design and Implementation,   ser.   NSDI’10.Berkeley,  CA,  USA:  USENIX  Association,  2010,  pp.  17–17.  [Online].Available: </a:t>
            </a:r>
            <a:r>
              <a:rPr lang="en-US" sz="2000" dirty="0">
                <a:hlinkClick r:id="rId2"/>
              </a:rPr>
              <a:t>http://dl.acm.org/citation.cfm?id=1855711.185572</a:t>
            </a:r>
            <a:endParaRPr lang="en-US" sz="2000" dirty="0"/>
          </a:p>
          <a:p>
            <a:r>
              <a:rPr lang="en-US" sz="2000" dirty="0"/>
              <a:t>[3] X. Wang, X. Wang, K. Zheng, Y. Yao, and Q. Cao, “Correlation-</a:t>
            </a:r>
            <a:r>
              <a:rPr lang="en-US" sz="2000" dirty="0" err="1"/>
              <a:t>awaretraffic</a:t>
            </a:r>
            <a:r>
              <a:rPr lang="en-US" sz="2000" dirty="0"/>
              <a:t>  consolidation  for  power  optimization  of  data  center  </a:t>
            </a:r>
            <a:r>
              <a:rPr lang="en-US" sz="2000" dirty="0" err="1"/>
              <a:t>networks,”IEEE</a:t>
            </a:r>
            <a:r>
              <a:rPr lang="en-US" sz="2000" dirty="0"/>
              <a:t> Trans. Parallel </a:t>
            </a:r>
            <a:r>
              <a:rPr lang="en-US" sz="2000" dirty="0" err="1"/>
              <a:t>Distrib</a:t>
            </a:r>
            <a:r>
              <a:rPr lang="en-US" sz="2000" dirty="0"/>
              <a:t>. Syst., vol. 27, no. 4, pp. 992–1006, 2016.[Online]. Available: </a:t>
            </a:r>
            <a:r>
              <a:rPr lang="en-US" sz="2000" dirty="0">
                <a:hlinkClick r:id="rId3"/>
              </a:rPr>
              <a:t>http://dx.doi.org/10.1109/TPDS.2015.242149</a:t>
            </a:r>
            <a:endParaRPr lang="en-US" sz="2000" dirty="0"/>
          </a:p>
          <a:p>
            <a:r>
              <a:rPr lang="en-US" sz="2000" dirty="0"/>
              <a:t>[4] </a:t>
            </a:r>
            <a:r>
              <a:rPr lang="tr-TR" sz="2000" dirty="0"/>
              <a:t>R. Bolla, R. Bruschi, F. Davoli, and C. Lombardo, “Fine-grained energy-efficient consolidation in sdn networks and devices,”Network and ServiceManagement, IEEE Transactions on, vol. 12, no. 2, pp. 132–145, 201</a:t>
            </a:r>
            <a:endParaRPr lang="en-US" sz="2000" dirty="0"/>
          </a:p>
          <a:p>
            <a:r>
              <a:rPr lang="en-US" sz="1800" dirty="0"/>
              <a:t>[5] </a:t>
            </a:r>
            <a:r>
              <a:rPr lang="en-US" sz="1800" dirty="0">
                <a:hlinkClick r:id="rId4"/>
              </a:rPr>
              <a:t>https://upload.wikimedia.org/wikipedia/commons/d/d5/Hill_Climbing_with_Simulated_Annealing.gif</a:t>
            </a:r>
            <a:endParaRPr lang="en-US" sz="1800" dirty="0"/>
          </a:p>
          <a:p>
            <a:r>
              <a:rPr lang="en-US" sz="1800" dirty="0"/>
              <a:t>[6] </a:t>
            </a:r>
            <a:r>
              <a:rPr lang="en-US" sz="1800" dirty="0" err="1"/>
              <a:t>Coltun</a:t>
            </a:r>
            <a:r>
              <a:rPr lang="en-US" sz="1800" dirty="0"/>
              <a:t>, R.; D. Ferguson; J Moy; A. </a:t>
            </a:r>
            <a:r>
              <a:rPr lang="en-US" sz="1800" dirty="0" err="1"/>
              <a:t>Lindem</a:t>
            </a:r>
            <a:r>
              <a:rPr lang="en-US" sz="1800" dirty="0"/>
              <a:t> (July 2008). "OSPF for IPv6". The Internet Society. OSPFv3. Retrieved 2008-07-23</a:t>
            </a:r>
          </a:p>
        </p:txBody>
      </p:sp>
    </p:spTree>
    <p:extLst>
      <p:ext uri="{BB962C8B-B14F-4D97-AF65-F5344CB8AC3E}">
        <p14:creationId xmlns:p14="http://schemas.microsoft.com/office/powerpoint/2010/main" val="5377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577" y="2883320"/>
            <a:ext cx="8610600" cy="129302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Thank you for listening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</a:t>
            </a:r>
            <a:endParaRPr lang="tr-TR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79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74674" y="1058505"/>
            <a:ext cx="12401170" cy="129302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WHY is it important to reduce power ?</a:t>
            </a:r>
            <a:endParaRPr lang="tr-TR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More power means more energy consumption: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Global warming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Depletion of natural resources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Cost</a:t>
            </a:r>
          </a:p>
          <a:p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618" y="2638425"/>
            <a:ext cx="2904232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5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8752" y="490053"/>
            <a:ext cx="8610600" cy="129302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Previous Works</a:t>
            </a:r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838" y="1783080"/>
            <a:ext cx="10820400" cy="47548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 err="1"/>
              <a:t>ElasticTree</a:t>
            </a:r>
            <a:r>
              <a:rPr lang="en-US" sz="3600" dirty="0"/>
              <a:t> [2]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2400" dirty="0"/>
              <a:t>Formal Model: Mixed-Integer Linear Programming (MILP)</a:t>
            </a:r>
          </a:p>
          <a:p>
            <a:pPr lvl="1"/>
            <a:r>
              <a:rPr lang="en-US" sz="2200" dirty="0"/>
              <a:t>Low-Scalability</a:t>
            </a:r>
          </a:p>
          <a:p>
            <a:pPr lvl="1"/>
            <a:r>
              <a:rPr lang="en-US" sz="2200" dirty="0"/>
              <a:t>Optimum value</a:t>
            </a:r>
          </a:p>
          <a:p>
            <a:r>
              <a:rPr lang="en-US" sz="2400" dirty="0"/>
              <a:t>Greedy Bin-Packing: Greedy flow assignment </a:t>
            </a:r>
          </a:p>
          <a:p>
            <a:pPr lvl="1"/>
            <a:r>
              <a:rPr lang="en-US" sz="2200" dirty="0"/>
              <a:t>Medium-Scalability</a:t>
            </a:r>
          </a:p>
          <a:p>
            <a:pPr lvl="1"/>
            <a:r>
              <a:rPr lang="en-US" sz="2200" dirty="0"/>
              <a:t>Near-Optimum value</a:t>
            </a:r>
          </a:p>
          <a:p>
            <a:r>
              <a:rPr lang="en-US" sz="2400" dirty="0"/>
              <a:t>Topology-Aware Heuristic: Splitting flows, only applied                                           to </a:t>
            </a:r>
            <a:r>
              <a:rPr lang="en-US" sz="2400" dirty="0" err="1"/>
              <a:t>FatTree</a:t>
            </a:r>
            <a:r>
              <a:rPr lang="en-US" sz="2400" dirty="0"/>
              <a:t> architecture</a:t>
            </a:r>
          </a:p>
          <a:p>
            <a:pPr lvl="1"/>
            <a:r>
              <a:rPr lang="en-US" sz="2200" dirty="0"/>
              <a:t>High-Scalability</a:t>
            </a:r>
          </a:p>
          <a:p>
            <a:pPr lvl="1"/>
            <a:r>
              <a:rPr lang="en-US" sz="2200" dirty="0"/>
              <a:t>Good value (But not optimum)</a:t>
            </a:r>
          </a:p>
          <a:p>
            <a:pPr lvl="1"/>
            <a:r>
              <a:rPr lang="en-US" sz="2200" dirty="0"/>
              <a:t>Achieves around 40% energy saving compared to the fully powered network.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129" y="3193366"/>
            <a:ext cx="3539921" cy="19343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48104" y="5057335"/>
            <a:ext cx="326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FatTree</a:t>
            </a:r>
            <a:r>
              <a:rPr lang="en-US" sz="1400" dirty="0"/>
              <a:t> Architecture used in [2]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89937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384" y="2018714"/>
            <a:ext cx="11192959" cy="4024125"/>
          </a:xfrm>
        </p:spPr>
        <p:txBody>
          <a:bodyPr/>
          <a:lstStyle/>
          <a:p>
            <a:pPr marL="0" indent="0">
              <a:buNone/>
            </a:pPr>
            <a:r>
              <a:rPr lang="en-US" sz="3300" dirty="0"/>
              <a:t>CARPO [3]</a:t>
            </a:r>
          </a:p>
          <a:p>
            <a:pPr marL="0" indent="0">
              <a:buNone/>
            </a:pPr>
            <a:endParaRPr lang="en-US" sz="3300" dirty="0"/>
          </a:p>
          <a:p>
            <a:pPr marL="0" indent="0">
              <a:buNone/>
            </a:pPr>
            <a:r>
              <a:rPr lang="en-US" dirty="0"/>
              <a:t>First approach = MILP -&gt; Not scalable due to high complexity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Second approach = Correlation-Aware Consolidation Algorithm </a:t>
            </a:r>
          </a:p>
          <a:p>
            <a:pPr lvl="1"/>
            <a:r>
              <a:rPr lang="en-US" dirty="0"/>
              <a:t>Lower complexity, thus higher scalability</a:t>
            </a:r>
          </a:p>
          <a:p>
            <a:pPr lvl="1"/>
            <a:r>
              <a:rPr lang="en-US" dirty="0"/>
              <a:t>Correlation Analysis, Traffic Consolidation, Link Rate Adaptation</a:t>
            </a:r>
          </a:p>
          <a:p>
            <a:pPr lvl="1"/>
            <a:r>
              <a:rPr lang="en-US" dirty="0"/>
              <a:t>Outperforms </a:t>
            </a:r>
            <a:r>
              <a:rPr lang="en-US" dirty="0" err="1"/>
              <a:t>ElasticTree</a:t>
            </a:r>
            <a:r>
              <a:rPr lang="en-US" dirty="0"/>
              <a:t> by 19.6%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tr-TR" sz="33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863" y="419030"/>
            <a:ext cx="5134151" cy="20003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60561" y="2320411"/>
            <a:ext cx="4590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proposed CARPO framework in [3]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404806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299" y="957617"/>
            <a:ext cx="10091372" cy="35381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err="1"/>
              <a:t>Bolla</a:t>
            </a:r>
            <a:r>
              <a:rPr lang="en-US" sz="3200" dirty="0"/>
              <a:t> et al. [4]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Specific to SDN environment</a:t>
            </a:r>
          </a:p>
          <a:p>
            <a:endParaRPr lang="en-US" dirty="0"/>
          </a:p>
          <a:p>
            <a:r>
              <a:rPr lang="en-US" dirty="0"/>
              <a:t>Based on pre-computing the paths between nodes and choosing the ones which can satisfy the demand and appear many times in the paths</a:t>
            </a:r>
          </a:p>
          <a:p>
            <a:endParaRPr lang="en-US" dirty="0"/>
          </a:p>
          <a:p>
            <a:r>
              <a:rPr lang="en-US" dirty="0"/>
              <a:t>Energy saving up to 80% compared to the fully functional network</a:t>
            </a:r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4495800"/>
            <a:ext cx="7524749" cy="20475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49919" y="6543336"/>
            <a:ext cx="7524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network topology that is used for the tests in [4]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423047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2262" y="597319"/>
            <a:ext cx="8610600" cy="1293028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OUR MODEL</a:t>
            </a:r>
            <a:endParaRPr lang="tr-TR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Objective Function (In a formal manner)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860" y="2914634"/>
            <a:ext cx="1794540" cy="887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707" y="5071082"/>
            <a:ext cx="5925890" cy="133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7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5205046" cy="4024125"/>
          </a:xfrm>
        </p:spPr>
        <p:txBody>
          <a:bodyPr>
            <a:normAutofit/>
          </a:bodyPr>
          <a:lstStyle/>
          <a:p>
            <a:r>
              <a:rPr lang="en-US" dirty="0"/>
              <a:t>Input parameters</a:t>
            </a:r>
          </a:p>
          <a:p>
            <a:pPr lvl="1"/>
            <a:r>
              <a:rPr lang="en-US" dirty="0"/>
              <a:t>The number of ports in a switch (</a:t>
            </a:r>
            <a:r>
              <a:rPr lang="en-US" i="1" dirty="0"/>
              <a:t>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Traffic requirement matrix </a:t>
            </a:r>
            <a:r>
              <a:rPr lang="en-US" i="1" dirty="0"/>
              <a:t>([</a:t>
            </a:r>
            <a:r>
              <a:rPr lang="en-US" i="1" dirty="0" err="1"/>
              <a:t>r</a:t>
            </a:r>
            <a:r>
              <a:rPr lang="en-US" sz="1800" i="1" baseline="-25000" dirty="0" err="1"/>
              <a:t>ij</a:t>
            </a:r>
            <a:r>
              <a:rPr lang="en-US" i="1" dirty="0"/>
              <a:t>])</a:t>
            </a:r>
          </a:p>
          <a:p>
            <a:pPr lvl="1"/>
            <a:r>
              <a:rPr lang="en-US" dirty="0"/>
              <a:t>The bandwidth capacity of each link </a:t>
            </a:r>
            <a:r>
              <a:rPr lang="en-US" i="1" dirty="0"/>
              <a:t>(C</a:t>
            </a:r>
            <a:r>
              <a:rPr lang="en-US" sz="1600" i="1" dirty="0"/>
              <a:t>l</a:t>
            </a:r>
            <a:r>
              <a:rPr lang="en-US" i="1" dirty="0"/>
              <a:t>)</a:t>
            </a:r>
          </a:p>
          <a:p>
            <a:endParaRPr lang="en-US" dirty="0"/>
          </a:p>
          <a:p>
            <a:r>
              <a:rPr lang="en-US" dirty="0"/>
              <a:t>Constraints</a:t>
            </a:r>
          </a:p>
          <a:p>
            <a:pPr lvl="1"/>
            <a:r>
              <a:rPr lang="en-US" dirty="0"/>
              <a:t>Link Capacity (</a:t>
            </a:r>
            <a:r>
              <a:rPr lang="en-US" i="1" dirty="0" err="1"/>
              <a:t>f</a:t>
            </a:r>
            <a:r>
              <a:rPr lang="en-US" sz="1600" i="1" dirty="0" err="1"/>
              <a:t>l</a:t>
            </a:r>
            <a:r>
              <a:rPr lang="en-US" dirty="0"/>
              <a:t> &lt; </a:t>
            </a:r>
            <a:r>
              <a:rPr lang="en-US" i="1" dirty="0"/>
              <a:t>C</a:t>
            </a:r>
            <a:r>
              <a:rPr lang="en-US" sz="1600" i="1" dirty="0"/>
              <a:t>l</a:t>
            </a:r>
            <a:r>
              <a:rPr lang="en-US" dirty="0"/>
              <a:t>  for all link </a:t>
            </a:r>
            <a:r>
              <a:rPr lang="en-US" sz="1600" i="1" dirty="0"/>
              <a:t>l</a:t>
            </a:r>
            <a:r>
              <a:rPr lang="en-US" sz="1600" dirty="0"/>
              <a:t> 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Flow Preservation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01507" y="1798905"/>
            <a:ext cx="5685692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Decision Variables</a:t>
            </a:r>
          </a:p>
          <a:p>
            <a:pPr lvl="1"/>
            <a:r>
              <a:rPr lang="en-US" dirty="0"/>
              <a:t>Whether or not a switch is active (Edge Switch, Aggregate Switch, Core Switch)</a:t>
            </a:r>
          </a:p>
          <a:p>
            <a:pPr lvl="2"/>
            <a:r>
              <a:rPr lang="en-US" i="1" dirty="0"/>
              <a:t>S</a:t>
            </a:r>
            <a:r>
              <a:rPr lang="en-US" i="1" baseline="-25000" dirty="0"/>
              <a:t>e</a:t>
            </a:r>
            <a:r>
              <a:rPr lang="en-US" i="1" dirty="0"/>
              <a:t>  = {0,1}  </a:t>
            </a:r>
            <a:r>
              <a:rPr lang="en-US" dirty="0"/>
              <a:t>for all Edge Switch </a:t>
            </a:r>
            <a:r>
              <a:rPr lang="en-US" i="1" dirty="0"/>
              <a:t>e</a:t>
            </a:r>
          </a:p>
          <a:p>
            <a:pPr lvl="2"/>
            <a:r>
              <a:rPr lang="en-US" i="1" dirty="0"/>
              <a:t>S</a:t>
            </a:r>
            <a:r>
              <a:rPr lang="en-US" i="1" baseline="-25000" dirty="0"/>
              <a:t>a</a:t>
            </a:r>
            <a:r>
              <a:rPr lang="en-US" i="1" dirty="0"/>
              <a:t> = {0,1}   </a:t>
            </a:r>
            <a:r>
              <a:rPr lang="en-US" dirty="0"/>
              <a:t>for all Aggregate Switch </a:t>
            </a:r>
            <a:r>
              <a:rPr lang="en-US" i="1" dirty="0"/>
              <a:t>a</a:t>
            </a:r>
          </a:p>
          <a:p>
            <a:pPr lvl="2"/>
            <a:r>
              <a:rPr lang="en-US" i="1" dirty="0" err="1"/>
              <a:t>S</a:t>
            </a:r>
            <a:r>
              <a:rPr lang="en-US" i="1" baseline="-25000" dirty="0" err="1"/>
              <a:t>c</a:t>
            </a:r>
            <a:r>
              <a:rPr lang="en-US" i="1" dirty="0"/>
              <a:t> = {0,1}  </a:t>
            </a:r>
            <a:r>
              <a:rPr lang="en-US" dirty="0"/>
              <a:t>for all Core Switch </a:t>
            </a:r>
            <a:r>
              <a:rPr lang="en-US" i="1" dirty="0"/>
              <a:t>c</a:t>
            </a:r>
          </a:p>
          <a:p>
            <a:pPr lvl="1"/>
            <a:r>
              <a:rPr lang="en-US" dirty="0"/>
              <a:t>The flow on each link (</a:t>
            </a:r>
            <a:r>
              <a:rPr lang="en-US" i="1" dirty="0" err="1"/>
              <a:t>f</a:t>
            </a:r>
            <a:r>
              <a:rPr lang="en-US" sz="1600" i="1" dirty="0" err="1"/>
              <a:t>l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Constants</a:t>
            </a:r>
          </a:p>
          <a:p>
            <a:pPr lvl="1"/>
            <a:r>
              <a:rPr lang="en-US" i="1" dirty="0" err="1"/>
              <a:t>Pbase</a:t>
            </a:r>
            <a:r>
              <a:rPr lang="en-US" sz="1800" i="1" dirty="0"/>
              <a:t>, </a:t>
            </a:r>
            <a:r>
              <a:rPr lang="en-US" dirty="0"/>
              <a:t>base power of an active switch</a:t>
            </a:r>
          </a:p>
          <a:p>
            <a:pPr lvl="1"/>
            <a:r>
              <a:rPr lang="en-US" i="1" dirty="0" err="1"/>
              <a:t>Pport</a:t>
            </a:r>
            <a:r>
              <a:rPr lang="en-US" i="1" dirty="0"/>
              <a:t>,</a:t>
            </a:r>
            <a:r>
              <a:rPr lang="en-US" dirty="0"/>
              <a:t> power of a fully utilized 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30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223" y="1300870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OUR METHOD</a:t>
            </a:r>
            <a:endParaRPr lang="tr-TR" sz="3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886" y="2812772"/>
            <a:ext cx="10820400" cy="4024125"/>
          </a:xfrm>
        </p:spPr>
        <p:txBody>
          <a:bodyPr/>
          <a:lstStyle/>
          <a:p>
            <a:r>
              <a:rPr lang="en-US" dirty="0"/>
              <a:t>Simulated Annealing is used solution</a:t>
            </a:r>
          </a:p>
          <a:p>
            <a:pPr lvl="1"/>
            <a:r>
              <a:rPr lang="en-US" dirty="0"/>
              <a:t>Neighborhood structure defines neighbor states between which the number of active switches is only one.</a:t>
            </a:r>
          </a:p>
          <a:p>
            <a:pPr lvl="1"/>
            <a:r>
              <a:rPr lang="en-US" dirty="0"/>
              <a:t>Initial temperature and cooling rate are parametrized</a:t>
            </a:r>
          </a:p>
          <a:p>
            <a:endParaRPr lang="en-US" dirty="0"/>
          </a:p>
          <a:p>
            <a:r>
              <a:rPr lang="en-US" dirty="0"/>
              <a:t>We have used </a:t>
            </a:r>
            <a:r>
              <a:rPr lang="en-US" dirty="0" err="1"/>
              <a:t>FatTree</a:t>
            </a:r>
            <a:r>
              <a:rPr lang="en-US" dirty="0"/>
              <a:t> architecture</a:t>
            </a:r>
          </a:p>
          <a:p>
            <a:endParaRPr lang="en-US" dirty="0"/>
          </a:p>
          <a:p>
            <a:r>
              <a:rPr lang="en-US" dirty="0"/>
              <a:t>Python language is used for the implementation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903" y="446896"/>
            <a:ext cx="5545394" cy="1785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6661" y="2310228"/>
            <a:ext cx="5785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 example of a simulated annealing search. [5]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361398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3176</TotalTime>
  <Words>1543</Words>
  <Application>Microsoft Office PowerPoint</Application>
  <PresentationFormat>Widescreen</PresentationFormat>
  <Paragraphs>335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Cambria Math</vt:lpstr>
      <vt:lpstr>Century Gothic</vt:lpstr>
      <vt:lpstr>Wingdings</vt:lpstr>
      <vt:lpstr>Vapor Trail</vt:lpstr>
      <vt:lpstr>           Green SDn:  AN approach for power optimization</vt:lpstr>
      <vt:lpstr>SDN (Software-defined networking)</vt:lpstr>
      <vt:lpstr>WHY is it important to reduce power ?</vt:lpstr>
      <vt:lpstr>Previous Works</vt:lpstr>
      <vt:lpstr>PowerPoint Presentation</vt:lpstr>
      <vt:lpstr>PowerPoint Presentation</vt:lpstr>
      <vt:lpstr>OUR MODEL</vt:lpstr>
      <vt:lpstr>PowerPoint Presentation</vt:lpstr>
      <vt:lpstr>OUR METHOD</vt:lpstr>
      <vt:lpstr>System parameters</vt:lpstr>
      <vt:lpstr>PowerPoint Presentation</vt:lpstr>
      <vt:lpstr>Deciding the quality of solution</vt:lpstr>
      <vt:lpstr>Experiment design</vt:lpstr>
      <vt:lpstr>PHASE I</vt:lpstr>
      <vt:lpstr>PowerPoint Presentation</vt:lpstr>
      <vt:lpstr>PowerPoint Presentation</vt:lpstr>
      <vt:lpstr>PowerPoint Presentation</vt:lpstr>
      <vt:lpstr>PowerPoint Presentation</vt:lpstr>
      <vt:lpstr>PHASE II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</vt:lpstr>
      <vt:lpstr>Thank you for listening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Green SDn:  AN approach for power optimization</dc:title>
  <dc:creator>gokcan cantali</dc:creator>
  <cp:lastModifiedBy>gokcan cantali</cp:lastModifiedBy>
  <cp:revision>152</cp:revision>
  <dcterms:created xsi:type="dcterms:W3CDTF">2016-10-29T10:27:27Z</dcterms:created>
  <dcterms:modified xsi:type="dcterms:W3CDTF">2016-12-06T06:18:28Z</dcterms:modified>
</cp:coreProperties>
</file>